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Quicksand"/>
      <p:regular r:id="rId23"/>
      <p:bold r:id="rId24"/>
    </p:embeddedFont>
    <p:embeddedFont>
      <p:font typeface="Quicksand SemiBo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Quicksand-bold.fntdata"/><Relationship Id="rId23" Type="http://schemas.openxmlformats.org/officeDocument/2006/relationships/font" Target="fonts/Quicksan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QuicksandSemiBold-bold.fntdata"/><Relationship Id="rId25" Type="http://schemas.openxmlformats.org/officeDocument/2006/relationships/font" Target="fonts/Quicksand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5c04ccdf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5c04ccdf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5b55c39d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5b55c39d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5b55c39d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5b55c39d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d03883346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d03883346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d0388334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d0388334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d0388334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d0388334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f9dee9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f9dee9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cf9dee96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cf9dee96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5c04ccd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5c04ccd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d0388334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d0388334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d03883346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d03883346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cf9dee96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cf9dee96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cf9dee964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cf9dee96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5b55c39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5b55c39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cf9dee964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cf9dee964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5b55c39d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5b55c39d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inyurl.com/geoprodata23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hyperlink" Target="https://tinyurl.com/meshlab23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7200" y="2206075"/>
            <a:ext cx="8889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A64D79"/>
                </a:solidFill>
                <a:latin typeface="Quicksand"/>
                <a:ea typeface="Quicksand"/>
                <a:cs typeface="Quicksand"/>
                <a:sym typeface="Quicksand"/>
              </a:rPr>
              <a:t>https://tinyurl.com/</a:t>
            </a:r>
            <a:r>
              <a:rPr lang="en" sz="4000">
                <a:solidFill>
                  <a:srgbClr val="7F85F5"/>
                </a:solidFill>
                <a:latin typeface="Quicksand"/>
                <a:ea typeface="Quicksand"/>
                <a:cs typeface="Quicksand"/>
                <a:sym typeface="Quicksand"/>
              </a:rPr>
              <a:t>geopro23</a:t>
            </a:r>
            <a:endParaRPr sz="4000">
              <a:solidFill>
                <a:srgbClr val="7F85F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072000" y="15925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Link to the slides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UV Mapping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250" y="1063650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UV Mapping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250" y="1063650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400" y="1764462"/>
            <a:ext cx="2419350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5670075" y="42247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Tiled Normal Map</a:t>
            </a:r>
            <a:endParaRPr sz="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/>
        </p:nvSpPr>
        <p:spPr>
          <a:xfrm>
            <a:off x="2586125" y="244250"/>
            <a:ext cx="367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Meshlab</a:t>
            </a:r>
            <a:endParaRPr b="1" sz="27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122125" y="1214050"/>
            <a:ext cx="880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Meshlab : </a:t>
            </a:r>
            <a:r>
              <a:rPr lang="en">
                <a:latin typeface="Quicksand"/>
                <a:ea typeface="Quicksand"/>
                <a:cs typeface="Quicksand"/>
                <a:sym typeface="Quicksand"/>
              </a:rPr>
              <a:t>The open source system for processing and editing 3D triangular meshes. It provides a set of tools for editing, cleaning, healing, inspecting, rendering, texturing and converting 3D representations.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325" y="16650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/>
        </p:nvSpPr>
        <p:spPr>
          <a:xfrm>
            <a:off x="1407275" y="309525"/>
            <a:ext cx="6423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Meshlab : Outline</a:t>
            </a:r>
            <a:endParaRPr b="1" sz="24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Data:</a:t>
            </a:r>
            <a:r>
              <a:rPr b="1" lang="en" sz="26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50">
                <a:solidFill>
                  <a:srgbClr val="7F85F5"/>
                </a:solidFill>
                <a:uFill>
                  <a:noFill/>
                </a:uFill>
                <a:latin typeface="Quicksand SemiBold"/>
                <a:ea typeface="Quicksand SemiBold"/>
                <a:cs typeface="Quicksand SemiBold"/>
                <a:sym typeface="Quicksand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https://tinyurl.com/geoprodata23</a:t>
            </a:r>
            <a:endParaRPr sz="2600">
              <a:solidFill>
                <a:srgbClr val="7F85F5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616925" y="1272325"/>
            <a:ext cx="8004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Interface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What are Filters?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Basic operations on point clouds (Density estimation, radius estimation, cleaning)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Surface Reconstruction (Ball Pivoting, PSR)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Basic operations on meshes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Smoothening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Remeshing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Alignment/ Registration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Attribute Transfer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Parametrization &amp; Texture Mapping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225" y="2381787"/>
            <a:ext cx="1875574" cy="187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375" y="2100363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/>
          <p:nvPr/>
        </p:nvSpPr>
        <p:spPr>
          <a:xfrm>
            <a:off x="4089588" y="2958275"/>
            <a:ext cx="789000" cy="7890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/>
        </p:nvSpPr>
        <p:spPr>
          <a:xfrm>
            <a:off x="1272300" y="337675"/>
            <a:ext cx="64236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Py</a:t>
            </a:r>
            <a:r>
              <a:rPr b="1" lang="en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Meshlab</a:t>
            </a:r>
            <a:endParaRPr b="1" sz="24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66666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Colab : </a:t>
            </a:r>
            <a:r>
              <a:rPr lang="en" sz="1450" u="sng">
                <a:solidFill>
                  <a:srgbClr val="7F85F5"/>
                </a:solidFill>
                <a:latin typeface="Quicksand SemiBold"/>
                <a:ea typeface="Quicksand SemiBold"/>
                <a:cs typeface="Quicksand SemiBold"/>
                <a:sym typeface="Quicksand SemiBo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https://tinyurl.com/meshlab23</a:t>
            </a:r>
            <a:endParaRPr sz="2800" u="sng">
              <a:solidFill>
                <a:srgbClr val="7F85F5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/>
        </p:nvSpPr>
        <p:spPr>
          <a:xfrm>
            <a:off x="2586125" y="244250"/>
            <a:ext cx="367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Summary</a:t>
            </a:r>
            <a:endParaRPr b="1" sz="27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122125" y="921025"/>
            <a:ext cx="88071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What have we learned ?</a:t>
            </a:r>
            <a:endParaRPr b="1" sz="18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500"/>
              <a:buFont typeface="Quicksand"/>
              <a:buChar char="➔"/>
            </a:pPr>
            <a:r>
              <a:rPr lang="en" sz="15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Major file formats for storing 3D information.</a:t>
            </a:r>
            <a:endParaRPr sz="15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500"/>
              <a:buFont typeface="Quicksand"/>
              <a:buChar char="➔"/>
            </a:pPr>
            <a:r>
              <a:rPr lang="en" sz="15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UV Parametrization</a:t>
            </a:r>
            <a:endParaRPr sz="15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500"/>
              <a:buFont typeface="Quicksand"/>
              <a:buChar char="➔"/>
            </a:pPr>
            <a:r>
              <a:rPr lang="en" sz="15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Standard Meshlab filters and how to apply them.</a:t>
            </a:r>
            <a:endParaRPr sz="15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500"/>
              <a:buFont typeface="Quicksand"/>
              <a:buChar char="➔"/>
            </a:pPr>
            <a:r>
              <a:rPr lang="en" sz="15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Applying meshlab filters in python using PyMeshlab</a:t>
            </a:r>
            <a:endParaRPr sz="15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2586125" y="244250"/>
            <a:ext cx="367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Now What?</a:t>
            </a:r>
            <a:endParaRPr b="1" sz="27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129550" y="1664300"/>
            <a:ext cx="5553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400"/>
              <a:buFont typeface="Quicksand"/>
              <a:buChar char="➔"/>
            </a:pPr>
            <a:r>
              <a:rPr lang="en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Explore Meshlab filters — read respective papers.</a:t>
            </a:r>
            <a:endParaRPr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400"/>
              <a:buFont typeface="Quicksand"/>
              <a:buChar char="➔"/>
            </a:pPr>
            <a:r>
              <a:rPr lang="en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Try more advanced operations in PyMeshlab, including applying filters on multiple meshes at once.</a:t>
            </a:r>
            <a:endParaRPr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 b="0" l="0" r="50485" t="0"/>
          <a:stretch/>
        </p:blipFill>
        <p:spPr>
          <a:xfrm>
            <a:off x="5737275" y="1120800"/>
            <a:ext cx="2691275" cy="36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211" y="1151926"/>
            <a:ext cx="3905573" cy="3502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2452225" y="308450"/>
            <a:ext cx="41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Any Questions ?</a:t>
            </a:r>
            <a:endParaRPr b="1" sz="36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176200" y="732725"/>
            <a:ext cx="479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3D Vision Summer School </a:t>
            </a:r>
            <a:r>
              <a:rPr b="1" lang="en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2023</a:t>
            </a:r>
            <a:endParaRPr b="1"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555500" y="1606625"/>
            <a:ext cx="60330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8E7CC3"/>
                </a:solidFill>
                <a:latin typeface="Quicksand"/>
                <a:ea typeface="Quicksand"/>
                <a:cs typeface="Quicksand"/>
                <a:sym typeface="Quicksand"/>
              </a:rPr>
              <a:t>Geometry Processing</a:t>
            </a:r>
            <a:endParaRPr b="1" sz="2400">
              <a:solidFill>
                <a:srgbClr val="8E7CC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35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Introduction to</a:t>
            </a:r>
            <a:r>
              <a:rPr lang="en" sz="3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35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Meshlab</a:t>
            </a:r>
            <a:endParaRPr sz="35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176200" y="3219800"/>
            <a:ext cx="479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Astitva Srivastava</a:t>
            </a:r>
            <a:endParaRPr sz="24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176200" y="3773900"/>
            <a:ext cx="479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CVIT, IIITH</a:t>
            </a:r>
            <a:endParaRPr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2586125" y="244250"/>
            <a:ext cx="367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File Formats</a:t>
            </a:r>
            <a:endParaRPr b="1" sz="27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22125" y="921025"/>
            <a:ext cx="88071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OBJ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 : </a:t>
            </a:r>
            <a:r>
              <a:rPr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The OBJ file format is </a:t>
            </a:r>
            <a:r>
              <a:rPr b="1"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a simple data-format that represents 3D geometry alone</a:t>
            </a:r>
            <a:r>
              <a:rPr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 — namely, the position of each vertex, the UV position of each texture coordinate vertex, vertex normals, and the faces that make each polygon defined as a list of vertices, and texture vertices. Also comes with a </a:t>
            </a:r>
            <a:r>
              <a:rPr b="1"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material file ( mtl ).</a:t>
            </a:r>
            <a:endParaRPr b="1"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x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y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z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nx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 ny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 nz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aseline="-25000" sz="1200">
              <a:solidFill>
                <a:srgbClr val="134F5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x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y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z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nx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 ny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 nz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baseline="-25000" sz="1200">
              <a:solidFill>
                <a:srgbClr val="134F5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x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y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z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nx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 ny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 nz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endParaRPr baseline="-25000" sz="1200">
              <a:solidFill>
                <a:srgbClr val="134F5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aseline="-25000" sz="1200">
              <a:solidFill>
                <a:srgbClr val="134F5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t </a:t>
            </a:r>
            <a:r>
              <a:rPr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u</a:t>
            </a:r>
            <a:r>
              <a:rPr baseline="-25000"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 v</a:t>
            </a:r>
            <a:r>
              <a:rPr baseline="-25000"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aseline="-25000" sz="1200">
              <a:solidFill>
                <a:srgbClr val="C27BA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t </a:t>
            </a:r>
            <a:r>
              <a:rPr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u</a:t>
            </a:r>
            <a:r>
              <a:rPr baseline="-25000"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 v</a:t>
            </a:r>
            <a:r>
              <a:rPr baseline="-25000"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b="1" baseline="-25000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vt </a:t>
            </a:r>
            <a:r>
              <a:rPr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u</a:t>
            </a:r>
            <a:r>
              <a:rPr baseline="-25000"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m</a:t>
            </a:r>
            <a:r>
              <a:rPr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 v</a:t>
            </a:r>
            <a:r>
              <a:rPr baseline="-25000"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m</a:t>
            </a:r>
            <a:endParaRPr b="1" baseline="-25000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f</a:t>
            </a:r>
            <a:r>
              <a:rPr b="1" lang="en" sz="12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b="1" baseline="-25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r>
              <a:rPr b="1" baseline="30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index</a:t>
            </a:r>
            <a:r>
              <a:rPr b="1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 / vt</a:t>
            </a:r>
            <a:r>
              <a:rPr b="1" baseline="-25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r>
              <a:rPr b="1" baseline="30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index </a:t>
            </a:r>
            <a:r>
              <a:rPr b="1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   </a:t>
            </a:r>
            <a:r>
              <a:rPr b="1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b="1" baseline="-25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b="1" baseline="30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index</a:t>
            </a:r>
            <a:r>
              <a:rPr b="1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 / vt</a:t>
            </a:r>
            <a:r>
              <a:rPr b="1" baseline="-25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b="1" baseline="30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index </a:t>
            </a:r>
            <a:r>
              <a:rPr b="1" baseline="-25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   </a:t>
            </a:r>
            <a:r>
              <a:rPr b="1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b="1" baseline="-25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b="1" baseline="30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index</a:t>
            </a:r>
            <a:r>
              <a:rPr b="1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 / vt</a:t>
            </a:r>
            <a:r>
              <a:rPr b="1" baseline="-25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b="1" baseline="30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index </a:t>
            </a:r>
            <a:endParaRPr b="1" sz="1200">
              <a:solidFill>
                <a:srgbClr val="3D85C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5482800" y="2128350"/>
            <a:ext cx="1511400" cy="1341900"/>
          </a:xfrm>
          <a:prstGeom prst="triangle">
            <a:avLst>
              <a:gd fmla="val 50000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D1DC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6115125" y="1819875"/>
            <a:ext cx="5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v</a:t>
            </a:r>
            <a:r>
              <a:rPr b="1" baseline="-25000" lang="en">
                <a:solidFill>
                  <a:srgbClr val="666666"/>
                </a:solidFill>
              </a:rPr>
              <a:t>0</a:t>
            </a:r>
            <a:endParaRPr b="1" baseline="-25000">
              <a:solidFill>
                <a:srgbClr val="666666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994200" y="3260075"/>
            <a:ext cx="5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v</a:t>
            </a:r>
            <a:r>
              <a:rPr b="1" baseline="-25000" lang="en">
                <a:solidFill>
                  <a:srgbClr val="666666"/>
                </a:solidFill>
              </a:rPr>
              <a:t>1</a:t>
            </a:r>
            <a:endParaRPr b="1" baseline="-25000">
              <a:solidFill>
                <a:srgbClr val="666666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5251275" y="3260075"/>
            <a:ext cx="5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v</a:t>
            </a:r>
            <a:r>
              <a:rPr b="1" baseline="-25000" lang="en">
                <a:solidFill>
                  <a:srgbClr val="666666"/>
                </a:solidFill>
              </a:rPr>
              <a:t>2</a:t>
            </a:r>
            <a:endParaRPr b="1" baseline="-25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2586125" y="244250"/>
            <a:ext cx="367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File Formats</a:t>
            </a:r>
            <a:endParaRPr b="1" sz="27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122125" y="921025"/>
            <a:ext cx="88071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PLY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 : </a:t>
            </a:r>
            <a:r>
              <a:rPr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PLY is a computer file format known as the Polygon File Format or the Stanford Triangle Format. It was principally designed to store three-dimensional data from 3D scanners. The data storage format supports a relatively simple description of a single object as a list of nominally flat polygons</a:t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200"/>
              <a:buFont typeface="Quicksand"/>
              <a:buChar char="➔"/>
            </a:pPr>
            <a:r>
              <a:rPr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Binary Encoding</a:t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200"/>
              <a:buFont typeface="Quicksand"/>
              <a:buChar char="➔"/>
            </a:pPr>
            <a:r>
              <a:rPr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Human unreadable</a:t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200"/>
              <a:buFont typeface="Quicksand"/>
              <a:buChar char="➔"/>
            </a:pPr>
            <a:r>
              <a:rPr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Most effective for storing point cloud data</a:t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200"/>
              <a:buFont typeface="Quicksand"/>
              <a:buChar char="➔"/>
            </a:pPr>
            <a:r>
              <a:rPr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Not recommended for textured meshes</a:t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1272300" y="337675"/>
            <a:ext cx="642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UV Parametrization</a:t>
            </a:r>
            <a:endParaRPr b="1" i="1" sz="2800">
              <a:solidFill>
                <a:srgbClr val="7F85F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978" l="23660" r="4920" t="19454"/>
          <a:stretch/>
        </p:blipFill>
        <p:spPr>
          <a:xfrm>
            <a:off x="1953075" y="1505825"/>
            <a:ext cx="5237850" cy="31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1272300" y="337675"/>
            <a:ext cx="642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UV Parametrization</a:t>
            </a:r>
            <a:endParaRPr b="1" i="1" sz="2800">
              <a:solidFill>
                <a:srgbClr val="7F85F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312" y="1262350"/>
            <a:ext cx="6891826" cy="328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1272300" y="337675"/>
            <a:ext cx="642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UV Parametrization</a:t>
            </a:r>
            <a:endParaRPr b="1" i="1" sz="2800">
              <a:solidFill>
                <a:srgbClr val="7F85F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850" y="937700"/>
            <a:ext cx="5469180" cy="39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75" y="735387"/>
            <a:ext cx="76200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2453575" y="-376025"/>
            <a:ext cx="642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Texture Mapping</a:t>
            </a:r>
            <a:endParaRPr b="1" i="1" sz="2800">
              <a:solidFill>
                <a:srgbClr val="7F85F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UV Mapping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0225"/>
            <a:ext cx="8991601" cy="3396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